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8"/>
  </p:notesMasterIdLst>
  <p:sldIdLst>
    <p:sldId id="273" r:id="rId2"/>
    <p:sldId id="277" r:id="rId3"/>
    <p:sldId id="322" r:id="rId4"/>
    <p:sldId id="287" r:id="rId5"/>
    <p:sldId id="292" r:id="rId6"/>
    <p:sldId id="295" r:id="rId7"/>
    <p:sldId id="296" r:id="rId8"/>
    <p:sldId id="305" r:id="rId9"/>
    <p:sldId id="306" r:id="rId10"/>
    <p:sldId id="310" r:id="rId11"/>
    <p:sldId id="311" r:id="rId12"/>
    <p:sldId id="312" r:id="rId13"/>
    <p:sldId id="313" r:id="rId14"/>
    <p:sldId id="302" r:id="rId15"/>
    <p:sldId id="317" r:id="rId16"/>
    <p:sldId id="318" r:id="rId17"/>
  </p:sldIdLst>
  <p:sldSz cx="9144000" cy="6858000" type="screen4x3"/>
  <p:notesSz cx="6858000" cy="9144000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880" y="-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09FDD-6625-4662-A4C2-19B5A2424A64}" type="datetimeFigureOut">
              <a:rPr lang="es-UY" smtClean="0"/>
              <a:t>03/12/13</a:t>
            </a:fld>
            <a:endParaRPr lang="es-UY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Y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9F61A-05D6-44CD-BFE6-C4F084DC3428}" type="slidenum">
              <a:rPr lang="es-UY" smtClean="0"/>
              <a:t>‹Nr.›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141436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 txBox="1">
            <a:spLocks noGrp="1" noChangeArrowheads="1"/>
          </p:cNvSpPr>
          <p:nvPr/>
        </p:nvSpPr>
        <p:spPr bwMode="auto">
          <a:xfrm>
            <a:off x="3884414" y="8685894"/>
            <a:ext cx="2972098" cy="456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 anchor="b"/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75348C5-71EF-4182-BE1A-D662573C02F6}" type="slidenum">
              <a:rPr lang="es-ES" sz="1200" u="none"/>
              <a:pPr algn="r" eaLnBrk="1" hangingPunct="1"/>
              <a:t>2</a:t>
            </a:fld>
            <a:endParaRPr lang="es-ES" sz="1200" u="none"/>
          </a:p>
        </p:txBody>
      </p:sp>
      <p:sp>
        <p:nvSpPr>
          <p:cNvPr id="44035" name="Text Box 2"/>
          <p:cNvSpPr txBox="1">
            <a:spLocks noChangeArrowheads="1"/>
          </p:cNvSpPr>
          <p:nvPr/>
        </p:nvSpPr>
        <p:spPr bwMode="auto">
          <a:xfrm>
            <a:off x="1180207" y="693965"/>
            <a:ext cx="4500563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32" tIns="45716" rIns="91432" bIns="45716" anchor="ctr"/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s-UY"/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/>
          </p:nvPr>
        </p:nvSpPr>
        <p:spPr>
          <a:xfrm>
            <a:off x="686099" y="4343704"/>
            <a:ext cx="5484316" cy="41138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9F61A-05D6-44CD-BFE6-C4F084DC3428}" type="slidenum">
              <a:rPr lang="es-UY" smtClean="0"/>
              <a:t>15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9483075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z="1800" smtClean="0">
              <a:latin typeface="Arial" charset="0"/>
            </a:endParaRPr>
          </a:p>
        </p:txBody>
      </p:sp>
      <p:sp>
        <p:nvSpPr>
          <p:cNvPr id="21508" name="3 Marcador de número de diapositiva"/>
          <p:cNvSpPr txBox="1">
            <a:spLocks noGrp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618E818-2DE5-4BC3-840A-BE67BBF057FE}" type="slidenum">
              <a:rPr lang="es-CO" sz="1200">
                <a:latin typeface="+mn-lt"/>
              </a:rPr>
              <a:pPr algn="r">
                <a:defRPr/>
              </a:pPr>
              <a:t>16</a:t>
            </a:fld>
            <a:endParaRPr lang="es-CO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9F61A-05D6-44CD-BFE6-C4F084DC3428}" type="slidenum">
              <a:rPr lang="es-UY" smtClean="0"/>
              <a:t>5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180141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z="1800" smtClean="0">
              <a:latin typeface="Arial" charset="0"/>
            </a:endParaRPr>
          </a:p>
        </p:txBody>
      </p:sp>
      <p:sp>
        <p:nvSpPr>
          <p:cNvPr id="21508" name="3 Marcador de número de diapositiva"/>
          <p:cNvSpPr txBox="1">
            <a:spLocks noGrp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618E818-2DE5-4BC3-840A-BE67BBF057FE}" type="slidenum">
              <a:rPr lang="es-CO" sz="1200">
                <a:latin typeface="+mn-lt"/>
              </a:rPr>
              <a:pPr algn="r">
                <a:defRPr/>
              </a:pPr>
              <a:t>8</a:t>
            </a:fld>
            <a:endParaRPr lang="es-CO" sz="1200">
              <a:latin typeface="+mn-lt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z="1800" smtClean="0">
              <a:latin typeface="Arial" charset="0"/>
            </a:endParaRPr>
          </a:p>
        </p:txBody>
      </p:sp>
      <p:sp>
        <p:nvSpPr>
          <p:cNvPr id="21508" name="3 Marcador de número de diapositiva"/>
          <p:cNvSpPr txBox="1">
            <a:spLocks noGrp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618E818-2DE5-4BC3-840A-BE67BBF057FE}" type="slidenum">
              <a:rPr lang="es-CO" sz="1200">
                <a:latin typeface="+mn-lt"/>
              </a:rPr>
              <a:pPr algn="r">
                <a:defRPr/>
              </a:pPr>
              <a:t>9</a:t>
            </a:fld>
            <a:endParaRPr lang="es-CO" sz="1200">
              <a:latin typeface="+mn-lt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z="1800" smtClean="0">
              <a:latin typeface="Arial" charset="0"/>
            </a:endParaRPr>
          </a:p>
        </p:txBody>
      </p:sp>
      <p:sp>
        <p:nvSpPr>
          <p:cNvPr id="21508" name="3 Marcador de número de diapositiva"/>
          <p:cNvSpPr txBox="1">
            <a:spLocks noGrp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618E818-2DE5-4BC3-840A-BE67BBF057FE}" type="slidenum">
              <a:rPr lang="es-CO" sz="1200">
                <a:latin typeface="+mn-lt"/>
              </a:rPr>
              <a:pPr algn="r">
                <a:defRPr/>
              </a:pPr>
              <a:t>10</a:t>
            </a:fld>
            <a:endParaRPr lang="es-CO" sz="1200">
              <a:latin typeface="+mn-lt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z="1800" smtClean="0">
              <a:latin typeface="Arial" charset="0"/>
            </a:endParaRPr>
          </a:p>
        </p:txBody>
      </p:sp>
      <p:sp>
        <p:nvSpPr>
          <p:cNvPr id="21508" name="3 Marcador de número de diapositiva"/>
          <p:cNvSpPr txBox="1">
            <a:spLocks noGrp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618E818-2DE5-4BC3-840A-BE67BBF057FE}" type="slidenum">
              <a:rPr lang="es-CO" sz="1200">
                <a:latin typeface="+mn-lt"/>
              </a:rPr>
              <a:pPr algn="r">
                <a:defRPr/>
              </a:pPr>
              <a:t>11</a:t>
            </a:fld>
            <a:endParaRPr lang="es-CO" sz="1200">
              <a:latin typeface="+mn-lt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z="1800" smtClean="0">
              <a:latin typeface="Arial" charset="0"/>
            </a:endParaRPr>
          </a:p>
        </p:txBody>
      </p:sp>
      <p:sp>
        <p:nvSpPr>
          <p:cNvPr id="21508" name="3 Marcador de número de diapositiva"/>
          <p:cNvSpPr txBox="1">
            <a:spLocks noGrp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618E818-2DE5-4BC3-840A-BE67BBF057FE}" type="slidenum">
              <a:rPr lang="es-CO" sz="1200">
                <a:latin typeface="+mn-lt"/>
              </a:rPr>
              <a:pPr algn="r">
                <a:defRPr/>
              </a:pPr>
              <a:t>12</a:t>
            </a:fld>
            <a:endParaRPr lang="es-CO" sz="1200">
              <a:latin typeface="+mn-lt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z="1800" smtClean="0">
              <a:latin typeface="Arial" charset="0"/>
            </a:endParaRPr>
          </a:p>
        </p:txBody>
      </p:sp>
      <p:sp>
        <p:nvSpPr>
          <p:cNvPr id="21508" name="3 Marcador de número de diapositiva"/>
          <p:cNvSpPr txBox="1">
            <a:spLocks noGrp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618E818-2DE5-4BC3-840A-BE67BBF057FE}" type="slidenum">
              <a:rPr lang="es-CO" sz="1200">
                <a:latin typeface="+mn-lt"/>
              </a:rPr>
              <a:pPr algn="r">
                <a:defRPr/>
              </a:pPr>
              <a:t>13</a:t>
            </a:fld>
            <a:endParaRPr lang="es-CO" sz="1200">
              <a:latin typeface="+mn-lt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9F61A-05D6-44CD-BFE6-C4F084DC3428}" type="slidenum">
              <a:rPr lang="es-UY" smtClean="0"/>
              <a:t>14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948307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65088F2-1C71-475E-B4E1-3B3142292F6F}" type="datetimeFigureOut">
              <a:rPr lang="es-UY" smtClean="0"/>
              <a:t>03/12/13</a:t>
            </a:fld>
            <a:endParaRPr lang="es-UY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UY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F675027-0CA3-4A9E-97E3-69908A5C5692}" type="slidenum">
              <a:rPr lang="es-UY" smtClean="0"/>
              <a:t>‹Nr.›</a:t>
            </a:fld>
            <a:endParaRPr lang="es-U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5088F2-1C71-475E-B4E1-3B3142292F6F}" type="datetimeFigureOut">
              <a:rPr lang="es-UY" smtClean="0"/>
              <a:t>03/12/13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675027-0CA3-4A9E-97E3-69908A5C5692}" type="slidenum">
              <a:rPr lang="es-UY" smtClean="0"/>
              <a:t>‹Nr.›</a:t>
            </a:fld>
            <a:endParaRPr lang="es-U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5088F2-1C71-475E-B4E1-3B3142292F6F}" type="datetimeFigureOut">
              <a:rPr lang="es-UY" smtClean="0"/>
              <a:t>03/12/13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675027-0CA3-4A9E-97E3-69908A5C5692}" type="slidenum">
              <a:rPr lang="es-UY" smtClean="0"/>
              <a:t>‹Nr.›</a:t>
            </a:fld>
            <a:endParaRPr lang="es-U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5088F2-1C71-475E-B4E1-3B3142292F6F}" type="datetimeFigureOut">
              <a:rPr lang="es-UY" smtClean="0"/>
              <a:t>03/12/13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675027-0CA3-4A9E-97E3-69908A5C5692}" type="slidenum">
              <a:rPr lang="es-UY" smtClean="0"/>
              <a:t>‹Nr.›</a:t>
            </a:fld>
            <a:endParaRPr lang="es-UY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5088F2-1C71-475E-B4E1-3B3142292F6F}" type="datetimeFigureOut">
              <a:rPr lang="es-UY" smtClean="0"/>
              <a:t>03/12/13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675027-0CA3-4A9E-97E3-69908A5C5692}" type="slidenum">
              <a:rPr lang="es-UY" smtClean="0"/>
              <a:t>‹Nr.›</a:t>
            </a:fld>
            <a:endParaRPr lang="es-UY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5088F2-1C71-475E-B4E1-3B3142292F6F}" type="datetimeFigureOut">
              <a:rPr lang="es-UY" smtClean="0"/>
              <a:t>03/12/13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675027-0CA3-4A9E-97E3-69908A5C5692}" type="slidenum">
              <a:rPr lang="es-UY" smtClean="0"/>
              <a:t>‹Nr.›</a:t>
            </a:fld>
            <a:endParaRPr lang="es-UY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5088F2-1C71-475E-B4E1-3B3142292F6F}" type="datetimeFigureOut">
              <a:rPr lang="es-UY" smtClean="0"/>
              <a:t>03/12/13</a:t>
            </a:fld>
            <a:endParaRPr lang="es-UY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UY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675027-0CA3-4A9E-97E3-69908A5C5692}" type="slidenum">
              <a:rPr lang="es-UY" smtClean="0"/>
              <a:t>‹Nr.›</a:t>
            </a:fld>
            <a:endParaRPr lang="es-U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5088F2-1C71-475E-B4E1-3B3142292F6F}" type="datetimeFigureOut">
              <a:rPr lang="es-UY" smtClean="0"/>
              <a:t>03/12/13</a:t>
            </a:fld>
            <a:endParaRPr lang="es-U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U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675027-0CA3-4A9E-97E3-69908A5C5692}" type="slidenum">
              <a:rPr lang="es-UY" smtClean="0"/>
              <a:t>‹Nr.›</a:t>
            </a:fld>
            <a:endParaRPr lang="es-UY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5088F2-1C71-475E-B4E1-3B3142292F6F}" type="datetimeFigureOut">
              <a:rPr lang="es-UY" smtClean="0"/>
              <a:t>03/12/13</a:t>
            </a:fld>
            <a:endParaRPr lang="es-U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675027-0CA3-4A9E-97E3-69908A5C5692}" type="slidenum">
              <a:rPr lang="es-UY" smtClean="0"/>
              <a:t>‹Nr.›</a:t>
            </a:fld>
            <a:endParaRPr lang="es-U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65088F2-1C71-475E-B4E1-3B3142292F6F}" type="datetimeFigureOut">
              <a:rPr lang="es-UY" smtClean="0"/>
              <a:t>03/12/13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675027-0CA3-4A9E-97E3-69908A5C5692}" type="slidenum">
              <a:rPr lang="es-UY" smtClean="0"/>
              <a:t>‹Nr.›</a:t>
            </a:fld>
            <a:endParaRPr lang="es-U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65088F2-1C71-475E-B4E1-3B3142292F6F}" type="datetimeFigureOut">
              <a:rPr lang="es-UY" smtClean="0"/>
              <a:t>03/12/13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F675027-0CA3-4A9E-97E3-69908A5C5692}" type="slidenum">
              <a:rPr lang="es-UY" smtClean="0"/>
              <a:t>‹Nr.›</a:t>
            </a:fld>
            <a:endParaRPr lang="es-UY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65088F2-1C71-475E-B4E1-3B3142292F6F}" type="datetimeFigureOut">
              <a:rPr lang="es-UY" smtClean="0"/>
              <a:t>03/12/13</a:t>
            </a:fld>
            <a:endParaRPr lang="es-UY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UY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F675027-0CA3-4A9E-97E3-69908A5C5692}" type="slidenum">
              <a:rPr lang="es-UY" smtClean="0"/>
              <a:t>‹Nr.›</a:t>
            </a:fld>
            <a:endParaRPr lang="es-U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3.emf"/><Relationship Id="rId1" Type="http://schemas.openxmlformats.org/officeDocument/2006/relationships/themeOverride" Target="../theme/themeOverride1.xml"/><Relationship Id="rId2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7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77408565"/>
              </p:ext>
            </p:extLst>
          </p:nvPr>
        </p:nvGraphicFramePr>
        <p:xfrm>
          <a:off x="0" y="2477128"/>
          <a:ext cx="4497388" cy="3780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3" name="Gráfico" r:id="rId4" imgW="8229687" imgH="5076911" progId="MSGraph.Chart.8">
                  <p:embed followColorScheme="full"/>
                </p:oleObj>
              </mc:Choice>
              <mc:Fallback>
                <p:oleObj name="Gráfico" r:id="rId4" imgW="8229687" imgH="5076911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477128"/>
                        <a:ext cx="4497388" cy="37800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8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41266136"/>
              </p:ext>
            </p:extLst>
          </p:nvPr>
        </p:nvGraphicFramePr>
        <p:xfrm>
          <a:off x="4572000" y="3284984"/>
          <a:ext cx="4472024" cy="3144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4" name="Gráfico" r:id="rId6" imgW="8239135" imgH="4543522" progId="MSGraph.Chart.8">
                  <p:embed followColorScheme="full"/>
                </p:oleObj>
              </mc:Choice>
              <mc:Fallback>
                <p:oleObj name="Gráfico" r:id="rId6" imgW="8239135" imgH="4543522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284984"/>
                        <a:ext cx="4472024" cy="31443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>
          <a:xfrm>
            <a:off x="231775" y="116632"/>
            <a:ext cx="8588697" cy="2376264"/>
          </a:xfrm>
        </p:spPr>
        <p:txBody>
          <a:bodyPr>
            <a:normAutofit/>
          </a:bodyPr>
          <a:lstStyle/>
          <a:p>
            <a:pPr>
              <a:lnSpc>
                <a:spcPts val="3300"/>
              </a:lnSpc>
              <a:spcBef>
                <a:spcPts val="600"/>
              </a:spcBef>
            </a:pPr>
            <a:r>
              <a:rPr lang="es-E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CT presentan mayores tasas de nacimiento y menor tasas de mortalidad que empresas convencionales (EC)(o similar si excluimos microempresas).</a:t>
            </a:r>
            <a:br>
              <a:rPr lang="es-E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s-ES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Sobrevivencia</a:t>
            </a:r>
            <a:r>
              <a:rPr lang="es-ES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riesgo de disolución de cooperativas es 25% menor al de empresas </a:t>
            </a:r>
            <a:r>
              <a:rPr lang="es-ES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convencionales.</a:t>
            </a:r>
            <a:endParaRPr lang="es-ES" sz="28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700338" y="6394450"/>
            <a:ext cx="37449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1200" u="none" dirty="0"/>
              <a:t>Fuente: </a:t>
            </a:r>
            <a:r>
              <a:rPr lang="es-ES" sz="1200" u="none" dirty="0" err="1"/>
              <a:t>Burdin</a:t>
            </a:r>
            <a:r>
              <a:rPr lang="es-ES" sz="1200" u="none" dirty="0"/>
              <a:t> (2013)</a:t>
            </a:r>
          </a:p>
        </p:txBody>
      </p:sp>
      <p:sp>
        <p:nvSpPr>
          <p:cNvPr id="5126" name="5 CuadroTexto"/>
          <p:cNvSpPr txBox="1">
            <a:spLocks noChangeArrowheads="1"/>
          </p:cNvSpPr>
          <p:nvPr/>
        </p:nvSpPr>
        <p:spPr bwMode="auto">
          <a:xfrm>
            <a:off x="857250" y="6072188"/>
            <a:ext cx="31432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s-UY"/>
          </a:p>
        </p:txBody>
      </p:sp>
      <p:sp>
        <p:nvSpPr>
          <p:cNvPr id="5127" name="7 CuadroTexto"/>
          <p:cNvSpPr txBox="1">
            <a:spLocks noChangeArrowheads="1"/>
          </p:cNvSpPr>
          <p:nvPr/>
        </p:nvSpPr>
        <p:spPr bwMode="auto">
          <a:xfrm>
            <a:off x="5572125" y="6143625"/>
            <a:ext cx="3143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s-UY"/>
          </a:p>
        </p:txBody>
      </p:sp>
      <p:sp>
        <p:nvSpPr>
          <p:cNvPr id="5128" name="10 CuadroTexto"/>
          <p:cNvSpPr txBox="1">
            <a:spLocks noChangeArrowheads="1"/>
          </p:cNvSpPr>
          <p:nvPr/>
        </p:nvSpPr>
        <p:spPr bwMode="auto">
          <a:xfrm>
            <a:off x="814388" y="2860675"/>
            <a:ext cx="3429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UY" b="1" u="none" dirty="0">
                <a:latin typeface="Times New Roman" pitchFamily="18" charset="0"/>
                <a:cs typeface="Times New Roman" pitchFamily="18" charset="0"/>
              </a:rPr>
              <a:t>Tasa de natalidad de empresas 1998-2009</a:t>
            </a:r>
          </a:p>
        </p:txBody>
      </p:sp>
      <p:sp>
        <p:nvSpPr>
          <p:cNvPr id="5129" name="11 CuadroTexto"/>
          <p:cNvSpPr txBox="1">
            <a:spLocks noChangeArrowheads="1"/>
          </p:cNvSpPr>
          <p:nvPr/>
        </p:nvSpPr>
        <p:spPr bwMode="auto">
          <a:xfrm>
            <a:off x="5214938" y="2860675"/>
            <a:ext cx="3429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UY" b="1" u="none" dirty="0">
                <a:latin typeface="Times New Roman" pitchFamily="18" charset="0"/>
                <a:cs typeface="Times New Roman" pitchFamily="18" charset="0"/>
              </a:rPr>
              <a:t>Tasa de mortalidad de empresas 1998-2009</a:t>
            </a:r>
          </a:p>
        </p:txBody>
      </p:sp>
    </p:spTree>
    <p:extLst>
      <p:ext uri="{BB962C8B-B14F-4D97-AF65-F5344CB8AC3E}">
        <p14:creationId xmlns:p14="http://schemas.microsoft.com/office/powerpoint/2010/main" val="33698562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2 Marcador de contenido"/>
          <p:cNvSpPr>
            <a:spLocks noGrp="1"/>
          </p:cNvSpPr>
          <p:nvPr>
            <p:ph idx="4294967295"/>
          </p:nvPr>
        </p:nvSpPr>
        <p:spPr>
          <a:xfrm>
            <a:off x="179512" y="1340768"/>
            <a:ext cx="8856984" cy="4752528"/>
          </a:xfrm>
        </p:spPr>
        <p:txBody>
          <a:bodyPr vert="horz">
            <a:normAutofit/>
          </a:bodyPr>
          <a:lstStyle/>
          <a:p>
            <a:pPr>
              <a:spcBef>
                <a:spcPts val="1200"/>
              </a:spcBef>
            </a:pPr>
            <a:r>
              <a:rPr lang="es-UY" sz="2400" b="1" dirty="0">
                <a:latin typeface="Times New Roman" pitchFamily="18" charset="0"/>
                <a:cs typeface="Times New Roman" pitchFamily="18" charset="0"/>
              </a:rPr>
              <a:t>FRECOOP: Fondo Rotatorio Especial para el cofinanciamiento de proyectos de inversión para la viabilidad y el desarrollo de </a:t>
            </a:r>
            <a:r>
              <a:rPr lang="es-UY" sz="2400" b="1" dirty="0" smtClean="0">
                <a:latin typeface="Times New Roman" pitchFamily="18" charset="0"/>
                <a:cs typeface="Times New Roman" pitchFamily="18" charset="0"/>
              </a:rPr>
              <a:t>cooperativas</a:t>
            </a:r>
            <a:endParaRPr lang="es-UY" sz="2400" b="1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spcBef>
                <a:spcPts val="1200"/>
              </a:spcBef>
              <a:buNone/>
            </a:pP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    Ejemplos:</a:t>
            </a:r>
          </a:p>
          <a:p>
            <a:pPr marL="806450" indent="-342900">
              <a:spcBef>
                <a:spcPts val="1200"/>
              </a:spcBef>
              <a:buFont typeface="Courier New" pitchFamily="49" charset="0"/>
              <a:buChar char="o"/>
            </a:pP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Líneas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de crédito o apoyos puntuales, concedidos individualmente o cofinanciadas con Cooperativas de Ahorro y Crédito, </a:t>
            </a:r>
            <a:endParaRPr lang="es-UY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06450" indent="-342900">
              <a:spcBef>
                <a:spcPts val="1200"/>
              </a:spcBef>
              <a:buFont typeface="Courier New" pitchFamily="49" charset="0"/>
              <a:buChar char="o"/>
            </a:pP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proyecto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de Fondo de Garantía 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Alquiler -dentro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del 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SIGA-,</a:t>
            </a:r>
          </a:p>
          <a:p>
            <a:pPr marL="806450" indent="-342900">
              <a:spcBef>
                <a:spcPts val="1200"/>
              </a:spcBef>
              <a:buFont typeface="Courier New" pitchFamily="49" charset="0"/>
              <a:buChar char="o"/>
            </a:pP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complementación entre crédito FRECOOP y capacitación y 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asistencia del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Fondo de Fomento del 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Cooperativismo (FOMCOOP).</a:t>
            </a:r>
            <a:endParaRPr lang="es-UY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s-UY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30941" cy="1066130"/>
          </a:xfrm>
        </p:spPr>
        <p:txBody>
          <a:bodyPr>
            <a:noAutofit/>
          </a:bodyPr>
          <a:lstStyle/>
          <a:p>
            <a:pPr marL="444500" indent="-444500"/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s-UY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Políticas </a:t>
            </a:r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públicas. Herramientas financieras del INACOOP</a:t>
            </a:r>
            <a:endParaRPr lang="es-UY" sz="2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728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2 Marcador de contenido"/>
          <p:cNvSpPr>
            <a:spLocks noGrp="1"/>
          </p:cNvSpPr>
          <p:nvPr>
            <p:ph idx="4294967295"/>
          </p:nvPr>
        </p:nvSpPr>
        <p:spPr>
          <a:xfrm>
            <a:off x="0" y="1196752"/>
            <a:ext cx="8856984" cy="5256584"/>
          </a:xfrm>
        </p:spPr>
        <p:txBody>
          <a:bodyPr vert="horz">
            <a:normAutofit fontScale="25000" lnSpcReduction="20000"/>
          </a:bodyPr>
          <a:lstStyle/>
          <a:p>
            <a:pPr>
              <a:spcBef>
                <a:spcPts val="1200"/>
              </a:spcBef>
            </a:pPr>
            <a:r>
              <a:rPr lang="es-UY" sz="96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s-UY" sz="9600" b="1" dirty="0" smtClean="0">
                <a:latin typeface="Times New Roman" pitchFamily="18" charset="0"/>
                <a:cs typeface="Times New Roman" pitchFamily="18" charset="0"/>
              </a:rPr>
              <a:t>FOMCOOP</a:t>
            </a:r>
            <a:r>
              <a:rPr lang="es-UY" sz="9600" b="1" dirty="0">
                <a:latin typeface="Times New Roman" pitchFamily="18" charset="0"/>
                <a:cs typeface="Times New Roman" pitchFamily="18" charset="0"/>
              </a:rPr>
              <a:t>: Fondo de Fomento del Cooperativismo:</a:t>
            </a:r>
          </a:p>
          <a:p>
            <a:pPr marL="109728" indent="0">
              <a:spcBef>
                <a:spcPts val="900"/>
              </a:spcBef>
              <a:buNone/>
            </a:pPr>
            <a:r>
              <a:rPr lang="es-UY" sz="9600" dirty="0" smtClean="0">
                <a:latin typeface="Times New Roman" pitchFamily="18" charset="0"/>
                <a:cs typeface="Times New Roman" pitchFamily="18" charset="0"/>
              </a:rPr>
              <a:t>Proyectos de actividades de formación, capacitación, promoción y difusión de los principios del cooperativismo y de gestión de las entidades cooperativas.</a:t>
            </a:r>
          </a:p>
          <a:p>
            <a:pPr marL="109728" indent="0">
              <a:spcBef>
                <a:spcPts val="600"/>
              </a:spcBef>
              <a:buNone/>
            </a:pPr>
            <a:r>
              <a:rPr lang="es-UY" sz="9600" dirty="0" smtClean="0">
                <a:latin typeface="Times New Roman" pitchFamily="18" charset="0"/>
                <a:cs typeface="Times New Roman" pitchFamily="18" charset="0"/>
              </a:rPr>
              <a:t>    Ejemplos:</a:t>
            </a:r>
          </a:p>
          <a:p>
            <a:pPr marL="1011237" indent="-457200">
              <a:spcBef>
                <a:spcPts val="800"/>
              </a:spcBef>
              <a:buFont typeface="Courier New" pitchFamily="49" charset="0"/>
              <a:buChar char="o"/>
            </a:pPr>
            <a:r>
              <a:rPr lang="es-UY" sz="9200" dirty="0" smtClean="0">
                <a:latin typeface="Times New Roman" pitchFamily="18" charset="0"/>
                <a:cs typeface="Times New Roman" pitchFamily="18" charset="0"/>
              </a:rPr>
              <a:t>Educación formal, </a:t>
            </a:r>
          </a:p>
          <a:p>
            <a:pPr marL="1011237" indent="-457200">
              <a:spcBef>
                <a:spcPts val="800"/>
              </a:spcBef>
              <a:buFont typeface="Courier New" pitchFamily="49" charset="0"/>
              <a:buChar char="o"/>
            </a:pPr>
            <a:r>
              <a:rPr lang="es-UY" sz="9200" dirty="0" smtClean="0">
                <a:latin typeface="Times New Roman" pitchFamily="18" charset="0"/>
                <a:cs typeface="Times New Roman" pitchFamily="18" charset="0"/>
              </a:rPr>
              <a:t>apoyo a adecuación de estatutos a la Ley General de Cooperativas, </a:t>
            </a:r>
          </a:p>
          <a:p>
            <a:pPr marL="1011237" indent="-457200">
              <a:spcBef>
                <a:spcPts val="800"/>
              </a:spcBef>
              <a:buFont typeface="Courier New" pitchFamily="49" charset="0"/>
              <a:buChar char="o"/>
            </a:pPr>
            <a:r>
              <a:rPr lang="es-UY" sz="9200" dirty="0" smtClean="0">
                <a:latin typeface="Times New Roman" pitchFamily="18" charset="0"/>
                <a:cs typeface="Times New Roman" pitchFamily="18" charset="0"/>
              </a:rPr>
              <a:t>proyectos compartidos con las gremiales (sensibilización, educación, apoyo técnico, difusión, integración, relación con la comunidad), </a:t>
            </a:r>
          </a:p>
          <a:p>
            <a:pPr marL="1011237" indent="-457200">
              <a:spcBef>
                <a:spcPts val="800"/>
              </a:spcBef>
              <a:buFont typeface="Courier New" pitchFamily="49" charset="0"/>
              <a:buChar char="o"/>
            </a:pPr>
            <a:r>
              <a:rPr lang="es-UY" sz="9200" dirty="0" smtClean="0">
                <a:latin typeface="Times New Roman" pitchFamily="18" charset="0"/>
                <a:cs typeface="Times New Roman" pitchFamily="18" charset="0"/>
              </a:rPr>
              <a:t>desarrollo en el territorio (Mesa </a:t>
            </a:r>
            <a:r>
              <a:rPr lang="es-UY" sz="9200" dirty="0" err="1" smtClean="0">
                <a:latin typeface="Times New Roman" pitchFamily="18" charset="0"/>
                <a:cs typeface="Times New Roman" pitchFamily="18" charset="0"/>
              </a:rPr>
              <a:t>Intercooperativa</a:t>
            </a:r>
            <a:r>
              <a:rPr lang="es-UY" sz="9200" dirty="0" smtClean="0">
                <a:latin typeface="Times New Roman" pitchFamily="18" charset="0"/>
                <a:cs typeface="Times New Roman" pitchFamily="18" charset="0"/>
              </a:rPr>
              <a:t> de Salto, I. M. Canelones)</a:t>
            </a:r>
          </a:p>
          <a:p>
            <a:pPr marL="1011237" indent="-457200">
              <a:spcBef>
                <a:spcPts val="800"/>
              </a:spcBef>
              <a:buFont typeface="Courier New" pitchFamily="49" charset="0"/>
              <a:buChar char="o"/>
            </a:pPr>
            <a:r>
              <a:rPr lang="es-UY" sz="9200" dirty="0" smtClean="0">
                <a:latin typeface="Times New Roman" pitchFamily="18" charset="0"/>
                <a:cs typeface="Times New Roman" pitchFamily="18" charset="0"/>
              </a:rPr>
              <a:t>2012: atendidas directamente 39 cooperativas y otras 15 a través de convenios con cooperativas de ahorro y crédito</a:t>
            </a:r>
          </a:p>
          <a:p>
            <a:pPr>
              <a:spcBef>
                <a:spcPts val="1200"/>
              </a:spcBef>
            </a:pPr>
            <a:endParaRPr lang="es-UY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1066130"/>
          </a:xfrm>
        </p:spPr>
        <p:txBody>
          <a:bodyPr>
            <a:noAutofit/>
          </a:bodyPr>
          <a:lstStyle/>
          <a:p>
            <a:pPr marL="444500" indent="-352425"/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s-UY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Políticas </a:t>
            </a:r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públicas. Herramientas financieras del </a:t>
            </a:r>
            <a:r>
              <a:rPr lang="es-UY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INACOOP</a:t>
            </a:r>
            <a:endParaRPr lang="es-UY" sz="2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078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2 Marcador de contenido"/>
          <p:cNvSpPr>
            <a:spLocks noGrp="1"/>
          </p:cNvSpPr>
          <p:nvPr>
            <p:ph idx="4294967295"/>
          </p:nvPr>
        </p:nvSpPr>
        <p:spPr>
          <a:xfrm>
            <a:off x="395536" y="1700808"/>
            <a:ext cx="8568952" cy="4752528"/>
          </a:xfrm>
        </p:spPr>
        <p:txBody>
          <a:bodyPr vert="horz">
            <a:normAutofit/>
          </a:bodyPr>
          <a:lstStyle/>
          <a:p>
            <a:pPr>
              <a:spcBef>
                <a:spcPts val="1200"/>
              </a:spcBef>
            </a:pPr>
            <a:r>
              <a:rPr lang="es-UY" dirty="0">
                <a:latin typeface="Times New Roman" pitchFamily="18" charset="0"/>
                <a:cs typeface="Times New Roman" pitchFamily="18" charset="0"/>
              </a:rPr>
              <a:t>RECURSOS PRESUPUESTO ESTATAL.</a:t>
            </a:r>
          </a:p>
          <a:p>
            <a:pPr>
              <a:spcBef>
                <a:spcPts val="1200"/>
              </a:spcBef>
            </a:pP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RECURSOS </a:t>
            </a:r>
            <a:r>
              <a:rPr lang="es-UY" dirty="0">
                <a:latin typeface="Times New Roman" pitchFamily="18" charset="0"/>
                <a:cs typeface="Times New Roman" pitchFamily="18" charset="0"/>
              </a:rPr>
              <a:t>PROVENIENTES DEL SECTOR: Prestación coactiva para la promoción, desarrollo y educación </a:t>
            </a: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cooperativa.</a:t>
            </a:r>
            <a:endParaRPr lang="es-UY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Otros</a:t>
            </a:r>
            <a:r>
              <a:rPr lang="es-UY" dirty="0">
                <a:latin typeface="Times New Roman" pitchFamily="18" charset="0"/>
                <a:cs typeface="Times New Roman" pitchFamily="18" charset="0"/>
              </a:rPr>
              <a:t>: Ingresos propios, cooperación externas, remanente de la liquidación de cooperativas. 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1066130"/>
          </a:xfrm>
        </p:spPr>
        <p:txBody>
          <a:bodyPr>
            <a:noAutofit/>
          </a:bodyPr>
          <a:lstStyle/>
          <a:p>
            <a:pPr marL="444500" indent="-444500"/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s-UY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Políticas </a:t>
            </a:r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públicas. Financiamiento de Herramientas financieras del INACOOP</a:t>
            </a:r>
            <a:endParaRPr lang="es-UY" sz="2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599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2 Marcador de contenido"/>
          <p:cNvSpPr>
            <a:spLocks noGrp="1"/>
          </p:cNvSpPr>
          <p:nvPr>
            <p:ph idx="4294967295"/>
          </p:nvPr>
        </p:nvSpPr>
        <p:spPr>
          <a:xfrm>
            <a:off x="251520" y="1340768"/>
            <a:ext cx="8712968" cy="4752528"/>
          </a:xfrm>
        </p:spPr>
        <p:txBody>
          <a:bodyPr vert="horz"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s-UY" dirty="0">
                <a:latin typeface="Times New Roman" pitchFamily="18" charset="0"/>
                <a:cs typeface="Times New Roman" pitchFamily="18" charset="0"/>
              </a:rPr>
              <a:t>en 2012 INACOOP pasó de una fase de instalación</a:t>
            </a: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, búsqueda </a:t>
            </a:r>
            <a:r>
              <a:rPr lang="es-UY" dirty="0">
                <a:latin typeface="Times New Roman" pitchFamily="18" charset="0"/>
                <a:cs typeface="Times New Roman" pitchFamily="18" charset="0"/>
              </a:rPr>
              <a:t>de alianzas y pequeños programas pilotos </a:t>
            </a: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pPr>
              <a:spcBef>
                <a:spcPts val="1200"/>
              </a:spcBef>
            </a:pP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una </a:t>
            </a:r>
            <a:r>
              <a:rPr lang="es-UY" dirty="0">
                <a:latin typeface="Times New Roman" pitchFamily="18" charset="0"/>
                <a:cs typeface="Times New Roman" pitchFamily="18" charset="0"/>
              </a:rPr>
              <a:t>cobertura continuada y </a:t>
            </a: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permanente de </a:t>
            </a:r>
            <a:r>
              <a:rPr lang="es-UY" dirty="0">
                <a:latin typeface="Times New Roman" pitchFamily="18" charset="0"/>
                <a:cs typeface="Times New Roman" pitchFamily="18" charset="0"/>
              </a:rPr>
              <a:t>servicios de promoción, tanto a pequeñas organizaciones en formación como integrándose </a:t>
            </a: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a proyectos </a:t>
            </a:r>
            <a:r>
              <a:rPr lang="es-UY" dirty="0">
                <a:latin typeface="Times New Roman" pitchFamily="18" charset="0"/>
                <a:cs typeface="Times New Roman" pitchFamily="18" charset="0"/>
              </a:rPr>
              <a:t>de más fuerte impacto, como los de carácter industrial de las ciudades de Florida </a:t>
            </a: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y Paysandú</a:t>
            </a:r>
            <a:r>
              <a:rPr lang="es-UY" dirty="0">
                <a:latin typeface="Times New Roman" pitchFamily="18" charset="0"/>
                <a:cs typeface="Times New Roman" pitchFamily="18" charset="0"/>
              </a:rPr>
              <a:t>. </a:t>
            </a:r>
            <a:endParaRPr lang="es-UY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El </a:t>
            </a:r>
            <a:r>
              <a:rPr lang="es-UY" dirty="0">
                <a:latin typeface="Times New Roman" pitchFamily="18" charset="0"/>
                <a:cs typeface="Times New Roman" pitchFamily="18" charset="0"/>
              </a:rPr>
              <a:t>Año Internacional de las Cooperativas fue aprovechado para fortalecer </a:t>
            </a: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su posicionamiento </a:t>
            </a:r>
            <a:r>
              <a:rPr lang="es-UY" dirty="0">
                <a:latin typeface="Times New Roman" pitchFamily="18" charset="0"/>
                <a:cs typeface="Times New Roman" pitchFamily="18" charset="0"/>
              </a:rPr>
              <a:t>y el del movimiento cooperativo en su </a:t>
            </a: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conjunto,</a:t>
            </a:r>
          </a:p>
          <a:p>
            <a:pPr>
              <a:spcBef>
                <a:spcPts val="1200"/>
              </a:spcBef>
            </a:pP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cuyas </a:t>
            </a:r>
            <a:r>
              <a:rPr lang="es-UY" dirty="0">
                <a:latin typeface="Times New Roman" pitchFamily="18" charset="0"/>
                <a:cs typeface="Times New Roman" pitchFamily="18" charset="0"/>
              </a:rPr>
              <a:t>entidades </a:t>
            </a: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gremiales incrementaron </a:t>
            </a:r>
            <a:r>
              <a:rPr lang="es-UY" dirty="0">
                <a:latin typeface="Times New Roman" pitchFamily="18" charset="0"/>
                <a:cs typeface="Times New Roman" pitchFamily="18" charset="0"/>
              </a:rPr>
              <a:t>su presencia pública y su llegada a las cooperativas de base</a:t>
            </a: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.”</a:t>
            </a:r>
            <a:r>
              <a:rPr lang="es-UY" sz="28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s-UY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spcBef>
                <a:spcPts val="1200"/>
              </a:spcBef>
              <a:buNone/>
            </a:pPr>
            <a:r>
              <a:rPr lang="es-UY" sz="2800" i="1" dirty="0" smtClean="0">
                <a:latin typeface="Times New Roman" pitchFamily="18" charset="0"/>
                <a:cs typeface="Times New Roman" pitchFamily="18" charset="0"/>
              </a:rPr>
              <a:t>Memoria INACOOP 2012</a:t>
            </a:r>
            <a:endParaRPr lang="es-UY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1066130"/>
          </a:xfrm>
        </p:spPr>
        <p:txBody>
          <a:bodyPr>
            <a:noAutofit/>
          </a:bodyPr>
          <a:lstStyle/>
          <a:p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s-UY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Políticas </a:t>
            </a:r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públicas. Fortalecimiento  del INACOOP</a:t>
            </a:r>
            <a:endParaRPr lang="es-UY" sz="2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433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066130"/>
          </a:xfrm>
        </p:spPr>
        <p:txBody>
          <a:bodyPr>
            <a:noAutofit/>
          </a:bodyPr>
          <a:lstStyle/>
          <a:p>
            <a:pPr marL="444500" indent="-444500">
              <a:lnSpc>
                <a:spcPts val="3300"/>
              </a:lnSpc>
            </a:pPr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s-UY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Políticas públicas implementadas en Uruguay conforme un modelo de Economía Social</a:t>
            </a:r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FONDO PARA EL DESARROLLO (FONDES)</a:t>
            </a:r>
            <a:endParaRPr lang="es-UY" sz="2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631"/>
          <a:stretch>
            <a:fillRect/>
          </a:stretch>
        </p:blipFill>
        <p:spPr bwMode="auto">
          <a:xfrm>
            <a:off x="-364326" y="5973288"/>
            <a:ext cx="2200022" cy="873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201296" y="1412776"/>
            <a:ext cx="8928992" cy="4752528"/>
          </a:xfrm>
        </p:spPr>
        <p:txBody>
          <a:bodyPr>
            <a:normAutofit/>
          </a:bodyPr>
          <a:lstStyle/>
          <a:p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Impulso reciente: el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Fondo para el Desarrollo (FONDES) se crea 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setiembre de 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2011</a:t>
            </a:r>
          </a:p>
          <a:p>
            <a:pPr marL="109728" indent="0">
              <a:buNone/>
            </a:pPr>
            <a:r>
              <a:rPr lang="es-UY" sz="2400" b="1" dirty="0" smtClean="0">
                <a:latin typeface="Times New Roman" pitchFamily="18" charset="0"/>
                <a:cs typeface="Times New Roman" pitchFamily="18" charset="0"/>
              </a:rPr>
              <a:t>Objetivo:</a:t>
            </a:r>
            <a:endParaRPr lang="es-UY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Dar asistencia y soporte financiero a proyectos productivos viables y sustentables que resulten de interés 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del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Poder Ejecutivo, en particular 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los acordes a los lineamientos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estratégicos definidos por el Gabinete de Desarrollo Productivo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s-UY" sz="24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s-UY" sz="2400" b="1" dirty="0" smtClean="0">
                <a:latin typeface="Times New Roman" pitchFamily="18" charset="0"/>
                <a:cs typeface="Times New Roman" pitchFamily="18" charset="0"/>
              </a:rPr>
              <a:t>Prioridad:</a:t>
            </a:r>
            <a:endParaRPr lang="es-UY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emprendimientos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económicos con participación de sus trabajadores en la dirección y en el capital de las empresas, 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modelos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autogestionarios, donde se conjuguen la propiedad del capital, la gestión empresarial y el trabajo en el mismo núcleo de 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personas.</a:t>
            </a:r>
            <a:endParaRPr lang="es-UY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958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066130"/>
          </a:xfrm>
        </p:spPr>
        <p:txBody>
          <a:bodyPr>
            <a:noAutofit/>
          </a:bodyPr>
          <a:lstStyle/>
          <a:p>
            <a:pPr algn="r"/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s-UY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Políticas </a:t>
            </a:r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públicas. FONDO PARA EL DESARROLLO (FONDES)</a:t>
            </a:r>
            <a:endParaRPr lang="es-UY" sz="2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631"/>
          <a:stretch>
            <a:fillRect/>
          </a:stretch>
        </p:blipFill>
        <p:spPr bwMode="auto">
          <a:xfrm>
            <a:off x="-364326" y="5973288"/>
            <a:ext cx="2200022" cy="873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06924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s-UY" sz="2400" u="sng" dirty="0" smtClean="0">
                <a:latin typeface="Times New Roman" pitchFamily="18" charset="0"/>
                <a:cs typeface="Times New Roman" pitchFamily="18" charset="0"/>
              </a:rPr>
              <a:t>Sub-fondos </a:t>
            </a:r>
            <a:r>
              <a:rPr lang="es-UY" sz="2400" u="sng" dirty="0">
                <a:latin typeface="Times New Roman" pitchFamily="18" charset="0"/>
                <a:cs typeface="Times New Roman" pitchFamily="18" charset="0"/>
              </a:rPr>
              <a:t>y/o </a:t>
            </a:r>
            <a:r>
              <a:rPr lang="es-UY" sz="2400" u="sng" dirty="0" smtClean="0">
                <a:latin typeface="Times New Roman" pitchFamily="18" charset="0"/>
                <a:cs typeface="Times New Roman" pitchFamily="18" charset="0"/>
              </a:rPr>
              <a:t>fideicomisos especializados del FONDES:</a:t>
            </a:r>
          </a:p>
          <a:p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Fondo de Financiamiento:</a:t>
            </a:r>
          </a:p>
          <a:p>
            <a:pPr marL="540000">
              <a:buFont typeface="Courier New" pitchFamily="49" charset="0"/>
              <a:buChar char="o"/>
            </a:pPr>
            <a:r>
              <a:rPr lang="es-UY" sz="2000" i="1" dirty="0" smtClean="0">
                <a:latin typeface="Times New Roman" pitchFamily="18" charset="0"/>
                <a:cs typeface="Times New Roman" pitchFamily="18" charset="0"/>
              </a:rPr>
              <a:t>Financiamiento </a:t>
            </a:r>
            <a:r>
              <a:rPr lang="es-UY" sz="2000" i="1" dirty="0">
                <a:latin typeface="Times New Roman" pitchFamily="18" charset="0"/>
                <a:cs typeface="Times New Roman" pitchFamily="18" charset="0"/>
              </a:rPr>
              <a:t>reembolsable en general.</a:t>
            </a:r>
          </a:p>
          <a:p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Fondo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de Garantía de Crédito y 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de Instrumentos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de Mercado de 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Valores</a:t>
            </a:r>
            <a:endParaRPr lang="es-UY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Fondo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de Capital Semilla y de Capital de Riesgo en 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general</a:t>
            </a:r>
            <a:endParaRPr lang="es-UY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Fondo para Asistencia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Técnica No 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Reembolsable</a:t>
            </a:r>
          </a:p>
          <a:p>
            <a:endParaRPr lang="es-UY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83968" indent="0">
              <a:buNone/>
            </a:pPr>
            <a:r>
              <a:rPr lang="es-UY" sz="2400" u="sng" dirty="0" smtClean="0">
                <a:latin typeface="Times New Roman" pitchFamily="18" charset="0"/>
                <a:cs typeface="Times New Roman" pitchFamily="18" charset="0"/>
              </a:rPr>
              <a:t>Financiamiento </a:t>
            </a:r>
            <a:r>
              <a:rPr lang="es-UY" sz="2400" u="sng" dirty="0">
                <a:latin typeface="Times New Roman" pitchFamily="18" charset="0"/>
                <a:cs typeface="Times New Roman" pitchFamily="18" charset="0"/>
              </a:rPr>
              <a:t>del FONDES: </a:t>
            </a:r>
            <a:endParaRPr lang="es-UY" sz="24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Rentas 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Generales: anualmente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se transfieren parte de las ganancias del Banco de la República </a:t>
            </a:r>
          </a:p>
        </p:txBody>
      </p:sp>
    </p:spTree>
    <p:extLst>
      <p:ext uri="{BB962C8B-B14F-4D97-AF65-F5344CB8AC3E}">
        <p14:creationId xmlns:p14="http://schemas.microsoft.com/office/powerpoint/2010/main" val="1712014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2 Marcador de contenido"/>
          <p:cNvSpPr>
            <a:spLocks noGrp="1"/>
          </p:cNvSpPr>
          <p:nvPr>
            <p:ph idx="4294967295"/>
          </p:nvPr>
        </p:nvSpPr>
        <p:spPr>
          <a:xfrm>
            <a:off x="395536" y="2276872"/>
            <a:ext cx="8568952" cy="3816424"/>
          </a:xfrm>
        </p:spPr>
        <p:txBody>
          <a:bodyPr vert="horz">
            <a:normAutofit/>
          </a:bodyPr>
          <a:lstStyle/>
          <a:p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Se crean las cooperativas sociales para atender situación de sectores de mayor vulnerabilidad.</a:t>
            </a:r>
          </a:p>
          <a:p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Las Cooperativas Sociales promueven proyectos colectivos de trabajo que permitan la inserción laboral de las personas en situación de pobreza, de exclusión, de vulnerabilidad social y con necesidades básicas insatisfechas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Recibe capacitación </a:t>
            </a:r>
            <a:r>
              <a:rPr lang="es-UY" sz="2400" dirty="0"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es-UY" sz="2400" dirty="0" smtClean="0">
                <a:latin typeface="Times New Roman" pitchFamily="18" charset="0"/>
                <a:cs typeface="Times New Roman" pitchFamily="18" charset="0"/>
              </a:rPr>
              <a:t>Gestión Cooperativa (Ministerio de Desarrollo Social) y tratamiento tributario diferencial.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40960" cy="1930226"/>
          </a:xfrm>
        </p:spPr>
        <p:txBody>
          <a:bodyPr>
            <a:noAutofit/>
          </a:bodyPr>
          <a:lstStyle/>
          <a:p>
            <a:pPr marL="444500" indent="-444500"/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s-UY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Políticas públicas implementadas en Uruguay conforme un modelo de Economía Social: </a:t>
            </a:r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cooperativas sociales para inclusión social de población más vulnerable</a:t>
            </a:r>
            <a:endParaRPr lang="es-UY" sz="2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411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5 Título"/>
          <p:cNvSpPr>
            <a:spLocks/>
          </p:cNvSpPr>
          <p:nvPr/>
        </p:nvSpPr>
        <p:spPr bwMode="auto">
          <a:xfrm>
            <a:off x="0" y="620688"/>
            <a:ext cx="91440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s-UY" sz="2800" u="none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UY" sz="2800" u="none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ctr"/>
            <a:r>
              <a:rPr lang="es-UY" sz="2800" b="1" u="none" dirty="0">
                <a:latin typeface="Times New Roman" pitchFamily="18" charset="0"/>
                <a:cs typeface="Times New Roman" pitchFamily="18" charset="0"/>
              </a:rPr>
              <a:t>Menor proporción de personal </a:t>
            </a:r>
            <a:r>
              <a:rPr lang="es-UY" sz="2800" b="1" u="none" dirty="0" smtClean="0">
                <a:latin typeface="Times New Roman" pitchFamily="18" charset="0"/>
                <a:cs typeface="Times New Roman" pitchFamily="18" charset="0"/>
              </a:rPr>
              <a:t>gerencial, </a:t>
            </a:r>
            <a:r>
              <a:rPr lang="es-UY" sz="2800" b="1" u="none" dirty="0">
                <a:latin typeface="Times New Roman" pitchFamily="18" charset="0"/>
                <a:cs typeface="Times New Roman" pitchFamily="18" charset="0"/>
              </a:rPr>
              <a:t>directivo y  de trabajadores </a:t>
            </a:r>
            <a:r>
              <a:rPr lang="es-UY" sz="2800" b="1" u="none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s-UY" sz="2800" b="1" u="none" dirty="0">
                <a:latin typeface="Times New Roman" pitchFamily="18" charset="0"/>
                <a:cs typeface="Times New Roman" pitchFamily="18" charset="0"/>
              </a:rPr>
              <a:t>calificados dentro de las </a:t>
            </a:r>
            <a:r>
              <a:rPr lang="es-UY" sz="2800" b="1" u="none" dirty="0" smtClean="0">
                <a:latin typeface="Times New Roman" pitchFamily="18" charset="0"/>
                <a:cs typeface="Times New Roman" pitchFamily="18" charset="0"/>
              </a:rPr>
              <a:t>CT</a:t>
            </a:r>
            <a:endParaRPr lang="es-UY" sz="2800" i="1" u="none" dirty="0">
              <a:latin typeface="Times New Roman" pitchFamily="18" charset="0"/>
              <a:cs typeface="Times New Roman" pitchFamily="18" charset="0"/>
            </a:endParaRPr>
          </a:p>
          <a:p>
            <a:endParaRPr lang="es-UY" sz="2800" i="1" u="none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UY" sz="2800" i="1" u="none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s-UY" sz="2800" i="1" u="none" dirty="0">
                <a:latin typeface="Times New Roman" pitchFamily="18" charset="0"/>
                <a:cs typeface="Times New Roman" pitchFamily="18" charset="0"/>
              </a:rPr>
            </a:br>
            <a:endParaRPr lang="es-UY" sz="2800" i="1" u="none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646" name="Group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810256"/>
              </p:ext>
            </p:extLst>
          </p:nvPr>
        </p:nvGraphicFramePr>
        <p:xfrm>
          <a:off x="467544" y="2204864"/>
          <a:ext cx="7416823" cy="3200400"/>
        </p:xfrm>
        <a:graphic>
          <a:graphicData uri="http://schemas.openxmlformats.org/drawingml/2006/table">
            <a:tbl>
              <a:tblPr/>
              <a:tblGrid>
                <a:gridCol w="4785346"/>
                <a:gridCol w="1458326"/>
                <a:gridCol w="1173151"/>
              </a:tblGrid>
              <a:tr h="442811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Tipo de Ocupaci</a:t>
                      </a:r>
                      <a:r>
                        <a:rPr kumimoji="0" lang="es-UY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ó</a:t>
                      </a:r>
                      <a:r>
                        <a:rPr kumimoji="0" lang="es-UY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es-UY" sz="24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ECs</a:t>
                      </a:r>
                      <a:endParaRPr kumimoji="0" lang="es-UY" sz="24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CTs</a:t>
                      </a:r>
                      <a:endParaRPr kumimoji="0" lang="es-UY" sz="24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14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Gerentes y directores</a:t>
                      </a:r>
                      <a:endParaRPr kumimoji="0" lang="es-UY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11%</a:t>
                      </a:r>
                      <a:endParaRPr kumimoji="0" lang="es-UY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6%</a:t>
                      </a:r>
                      <a:endParaRPr kumimoji="0" lang="es-UY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811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Profesionales y técnicos</a:t>
                      </a:r>
                      <a:endParaRPr kumimoji="0" lang="es-UY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10%</a:t>
                      </a:r>
                      <a:endParaRPr kumimoji="0" lang="es-UY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23%</a:t>
                      </a:r>
                      <a:endParaRPr kumimoji="0" lang="es-UY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811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Administrativos</a:t>
                      </a:r>
                      <a:endParaRPr kumimoji="0" lang="es-UY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14%</a:t>
                      </a:r>
                      <a:endParaRPr kumimoji="0" lang="es-UY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5%</a:t>
                      </a:r>
                      <a:endParaRPr kumimoji="0" lang="es-UY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811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Trab</a:t>
                      </a:r>
                      <a:r>
                        <a:rPr kumimoji="0" lang="es-UY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u obreros calificados</a:t>
                      </a:r>
                      <a:endParaRPr kumimoji="0" lang="es-UY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43%</a:t>
                      </a:r>
                      <a:endParaRPr kumimoji="0" lang="es-UY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52%</a:t>
                      </a:r>
                      <a:endParaRPr kumimoji="0" lang="es-UY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14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Trab. u obreros no calificados</a:t>
                      </a:r>
                      <a:endParaRPr kumimoji="0" lang="es-UY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kumimoji="0" lang="es-UY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11%</a:t>
                      </a:r>
                      <a:endParaRPr kumimoji="0" lang="es-UY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811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Trabajadores a domicilio</a:t>
                      </a:r>
                      <a:endParaRPr kumimoji="0" lang="es-UY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1%</a:t>
                      </a:r>
                      <a:endParaRPr kumimoji="0" lang="es-UY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UY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1%</a:t>
                      </a:r>
                      <a:endParaRPr kumimoji="0" lang="es-UY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81" name="Text Box 120"/>
          <p:cNvSpPr txBox="1">
            <a:spLocks noChangeArrowheads="1"/>
          </p:cNvSpPr>
          <p:nvPr/>
        </p:nvSpPr>
        <p:spPr bwMode="auto">
          <a:xfrm>
            <a:off x="0" y="4149725"/>
            <a:ext cx="914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ES" sz="2000" b="1" u="none">
              <a:latin typeface="Times New Roman" pitchFamily="18" charset="0"/>
            </a:endParaRPr>
          </a:p>
        </p:txBody>
      </p:sp>
      <p:sp>
        <p:nvSpPr>
          <p:cNvPr id="5" name="4 Elipse"/>
          <p:cNvSpPr>
            <a:spLocks noChangeArrowheads="1"/>
          </p:cNvSpPr>
          <p:nvPr/>
        </p:nvSpPr>
        <p:spPr bwMode="auto">
          <a:xfrm>
            <a:off x="0" y="2571750"/>
            <a:ext cx="6715125" cy="500063"/>
          </a:xfrm>
          <a:prstGeom prst="ellipse">
            <a:avLst/>
          </a:prstGeom>
          <a:solidFill>
            <a:schemeClr val="accent1">
              <a:alpha val="18039"/>
            </a:schemeClr>
          </a:solidFill>
          <a:ln w="19050" algn="ctr">
            <a:solidFill>
              <a:srgbClr val="FF0E46"/>
            </a:solidFill>
            <a:round/>
            <a:headEnd/>
            <a:tailEnd/>
          </a:ln>
        </p:spPr>
        <p:txBody>
          <a:bodyPr/>
          <a:lstStyle/>
          <a:p>
            <a:endParaRPr lang="es-UY"/>
          </a:p>
        </p:txBody>
      </p:sp>
      <p:sp>
        <p:nvSpPr>
          <p:cNvPr id="6" name="5 Elipse"/>
          <p:cNvSpPr>
            <a:spLocks noChangeArrowheads="1"/>
          </p:cNvSpPr>
          <p:nvPr/>
        </p:nvSpPr>
        <p:spPr bwMode="auto">
          <a:xfrm>
            <a:off x="214312" y="4549775"/>
            <a:ext cx="6500813" cy="500063"/>
          </a:xfrm>
          <a:prstGeom prst="ellipse">
            <a:avLst/>
          </a:prstGeom>
          <a:solidFill>
            <a:schemeClr val="accent1">
              <a:alpha val="18039"/>
            </a:schemeClr>
          </a:solidFill>
          <a:ln w="19050" algn="ctr">
            <a:solidFill>
              <a:srgbClr val="FF0E46"/>
            </a:solidFill>
            <a:round/>
            <a:headEnd/>
            <a:tailEnd/>
          </a:ln>
        </p:spPr>
        <p:txBody>
          <a:bodyPr/>
          <a:lstStyle/>
          <a:p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97299159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3627" y="260648"/>
            <a:ext cx="8447087" cy="864096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Remuneraciones e inversión en CT</a:t>
            </a:r>
            <a:endParaRPr lang="es-UY" sz="2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23528" y="1412776"/>
            <a:ext cx="8639304" cy="4560512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spcBef>
                <a:spcPts val="1200"/>
              </a:spcBef>
            </a:pPr>
            <a:r>
              <a:rPr lang="es-UY" sz="2800" dirty="0">
                <a:latin typeface="Times New Roman" pitchFamily="18" charset="0"/>
                <a:cs typeface="Times New Roman" pitchFamily="18" charset="0"/>
              </a:rPr>
              <a:t>Desigualdad salarial interna significativamente inferior dentro de las </a:t>
            </a:r>
            <a:r>
              <a:rPr lang="es-UY" sz="2800" dirty="0" err="1">
                <a:latin typeface="Times New Roman" pitchFamily="18" charset="0"/>
                <a:cs typeface="Times New Roman" pitchFamily="18" charset="0"/>
              </a:rPr>
              <a:t>CTs</a:t>
            </a:r>
            <a:r>
              <a:rPr lang="es-UY" sz="2800" dirty="0">
                <a:latin typeface="Times New Roman" pitchFamily="18" charset="0"/>
                <a:cs typeface="Times New Roman" pitchFamily="18" charset="0"/>
              </a:rPr>
              <a:t>: contribuyen a la equidad salarial</a:t>
            </a:r>
          </a:p>
          <a:p>
            <a:pPr>
              <a:spcBef>
                <a:spcPts val="1200"/>
              </a:spcBef>
            </a:pPr>
            <a:r>
              <a:rPr lang="es-UY" sz="2800" dirty="0">
                <a:latin typeface="Times New Roman" pitchFamily="18" charset="0"/>
                <a:cs typeface="Times New Roman" pitchFamily="18" charset="0"/>
              </a:rPr>
              <a:t>Menor intensidad de capital, inversión y producto por trabajador en </a:t>
            </a:r>
            <a:r>
              <a:rPr lang="es-UY" sz="2800" dirty="0" err="1">
                <a:latin typeface="Times New Roman" pitchFamily="18" charset="0"/>
                <a:cs typeface="Times New Roman" pitchFamily="18" charset="0"/>
              </a:rPr>
              <a:t>CTs</a:t>
            </a:r>
            <a:endParaRPr lang="es-UY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s-UY" sz="2800" dirty="0">
                <a:latin typeface="Times New Roman" pitchFamily="18" charset="0"/>
                <a:cs typeface="Times New Roman" pitchFamily="18" charset="0"/>
              </a:rPr>
              <a:t>Proporción de empresas que realizaron inversiones en 2006-2009 es inferior en </a:t>
            </a:r>
            <a:r>
              <a:rPr lang="es-UY" sz="2800" dirty="0" err="1">
                <a:latin typeface="Times New Roman" pitchFamily="18" charset="0"/>
                <a:cs typeface="Times New Roman" pitchFamily="18" charset="0"/>
              </a:rPr>
              <a:t>CTs</a:t>
            </a:r>
            <a:r>
              <a:rPr lang="es-UY" sz="2800" dirty="0">
                <a:latin typeface="Times New Roman" pitchFamily="18" charset="0"/>
                <a:cs typeface="Times New Roman" pitchFamily="18" charset="0"/>
              </a:rPr>
              <a:t> (35%) y en </a:t>
            </a:r>
            <a:r>
              <a:rPr lang="es-UY" sz="2800" dirty="0" err="1">
                <a:latin typeface="Times New Roman" pitchFamily="18" charset="0"/>
                <a:cs typeface="Times New Roman" pitchFamily="18" charset="0"/>
              </a:rPr>
              <a:t>TICs</a:t>
            </a:r>
            <a:r>
              <a:rPr lang="es-UY" sz="2800" dirty="0">
                <a:latin typeface="Times New Roman" pitchFamily="18" charset="0"/>
                <a:cs typeface="Times New Roman" pitchFamily="18" charset="0"/>
              </a:rPr>
              <a:t> la mitad que en EC.</a:t>
            </a:r>
          </a:p>
          <a:p>
            <a:pPr>
              <a:spcBef>
                <a:spcPts val="1200"/>
              </a:spcBef>
            </a:pPr>
            <a:r>
              <a:rPr lang="es-UY" sz="2800" dirty="0">
                <a:latin typeface="Times New Roman" pitchFamily="18" charset="0"/>
                <a:cs typeface="Times New Roman" pitchFamily="18" charset="0"/>
              </a:rPr>
              <a:t>Menores tasas de inversión </a:t>
            </a:r>
          </a:p>
        </p:txBody>
      </p:sp>
    </p:spTree>
    <p:extLst>
      <p:ext uri="{BB962C8B-B14F-4D97-AF65-F5344CB8AC3E}">
        <p14:creationId xmlns:p14="http://schemas.microsoft.com/office/powerpoint/2010/main" val="582676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E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Problemas de acceso al crédito, insuficiencia de capital y disponibilidad de garantías tienen incidencia mayor en CTs</a:t>
            </a:r>
          </a:p>
        </p:txBody>
      </p:sp>
      <p:sp>
        <p:nvSpPr>
          <p:cNvPr id="28675" name="Oval 5"/>
          <p:cNvSpPr>
            <a:spLocks noChangeArrowheads="1"/>
          </p:cNvSpPr>
          <p:nvPr/>
        </p:nvSpPr>
        <p:spPr bwMode="auto">
          <a:xfrm>
            <a:off x="7013029" y="2170927"/>
            <a:ext cx="863600" cy="360363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UY"/>
          </a:p>
        </p:txBody>
      </p:sp>
      <p:sp>
        <p:nvSpPr>
          <p:cNvPr id="28676" name="Oval 6"/>
          <p:cNvSpPr>
            <a:spLocks noChangeArrowheads="1"/>
          </p:cNvSpPr>
          <p:nvPr/>
        </p:nvSpPr>
        <p:spPr bwMode="auto">
          <a:xfrm>
            <a:off x="6048006" y="4292601"/>
            <a:ext cx="865188" cy="360362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UY"/>
          </a:p>
        </p:txBody>
      </p:sp>
      <p:sp>
        <p:nvSpPr>
          <p:cNvPr id="28677" name="Oval 7"/>
          <p:cNvSpPr>
            <a:spLocks noChangeArrowheads="1"/>
          </p:cNvSpPr>
          <p:nvPr/>
        </p:nvSpPr>
        <p:spPr bwMode="auto">
          <a:xfrm>
            <a:off x="6932424" y="4976812"/>
            <a:ext cx="865188" cy="9366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UY"/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001869"/>
              </p:ext>
            </p:extLst>
          </p:nvPr>
        </p:nvGraphicFramePr>
        <p:xfrm>
          <a:off x="179512" y="1708306"/>
          <a:ext cx="8712077" cy="4206240"/>
        </p:xfrm>
        <a:graphic>
          <a:graphicData uri="http://schemas.openxmlformats.org/drawingml/2006/table">
            <a:tbl>
              <a:tblPr/>
              <a:tblGrid>
                <a:gridCol w="5819822"/>
                <a:gridCol w="964085"/>
                <a:gridCol w="964085"/>
                <a:gridCol w="964085"/>
              </a:tblGrid>
              <a:tr h="410371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s-UY" sz="1800" kern="14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 err="1">
                          <a:latin typeface="Times New Roman"/>
                          <a:ea typeface="Times New Roman"/>
                          <a:cs typeface="Calibri"/>
                        </a:rPr>
                        <a:t>ECs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>
                          <a:latin typeface="Times New Roman"/>
                          <a:ea typeface="Times New Roman"/>
                          <a:cs typeface="Calibri"/>
                        </a:rPr>
                        <a:t>CTs</a:t>
                      </a:r>
                      <a:endParaRPr lang="es-UY" sz="1800" kern="14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>
                          <a:latin typeface="Times New Roman"/>
                          <a:ea typeface="Times New Roman"/>
                          <a:cs typeface="Calibri"/>
                        </a:rPr>
                        <a:t>CPs</a:t>
                      </a:r>
                      <a:endParaRPr lang="es-UY" sz="1800" kern="14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371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2000" kern="1400" dirty="0">
                          <a:latin typeface="Times New Roman"/>
                          <a:ea typeface="Times New Roman"/>
                          <a:cs typeface="Calibri"/>
                        </a:rPr>
                        <a:t>Falta de crédito</a:t>
                      </a:r>
                      <a:endParaRPr lang="es-UY" sz="20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8.6%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17.8%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>
                          <a:latin typeface="Times New Roman"/>
                          <a:ea typeface="Times New Roman"/>
                          <a:cs typeface="Calibri"/>
                        </a:rPr>
                        <a:t>15.7%</a:t>
                      </a:r>
                      <a:endParaRPr lang="es-UY" sz="1800" kern="14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0371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Elevada tasa de interés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>
                          <a:latin typeface="Times New Roman"/>
                          <a:ea typeface="Times New Roman"/>
                          <a:cs typeface="Calibri"/>
                        </a:rPr>
                        <a:t>7.1%</a:t>
                      </a:r>
                      <a:endParaRPr lang="es-UY" sz="1800" kern="14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6.6%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4.9%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371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Endeudamiento elevado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>
                          <a:latin typeface="Times New Roman"/>
                          <a:ea typeface="Times New Roman"/>
                          <a:cs typeface="Calibri"/>
                        </a:rPr>
                        <a:t>7.0%</a:t>
                      </a:r>
                      <a:endParaRPr lang="es-UY" sz="1800" kern="14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4.7%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>
                          <a:latin typeface="Times New Roman"/>
                          <a:ea typeface="Times New Roman"/>
                          <a:cs typeface="Calibri"/>
                        </a:rPr>
                        <a:t>6.9%</a:t>
                      </a:r>
                      <a:endParaRPr lang="es-UY" sz="1800" kern="14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371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Tecnología inadecuada, maquinaria obsoleta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>
                          <a:latin typeface="Times New Roman"/>
                          <a:ea typeface="Times New Roman"/>
                          <a:cs typeface="Calibri"/>
                        </a:rPr>
                        <a:t>10.2%</a:t>
                      </a:r>
                      <a:endParaRPr lang="es-UY" sz="1800" kern="14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10.0%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>
                          <a:latin typeface="Times New Roman"/>
                          <a:ea typeface="Times New Roman"/>
                          <a:cs typeface="Calibri"/>
                        </a:rPr>
                        <a:t>8.3%</a:t>
                      </a:r>
                      <a:endParaRPr lang="es-UY" sz="1800" kern="14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371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Edificio y planta inadecuada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>
                          <a:latin typeface="Times New Roman"/>
                          <a:ea typeface="Times New Roman"/>
                          <a:cs typeface="Calibri"/>
                        </a:rPr>
                        <a:t>11.7%</a:t>
                      </a:r>
                      <a:endParaRPr lang="es-UY" sz="1800" kern="14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5.0%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7.9%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371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2000" kern="1400" dirty="0">
                          <a:latin typeface="Times New Roman"/>
                          <a:ea typeface="Times New Roman"/>
                          <a:cs typeface="Calibri"/>
                        </a:rPr>
                        <a:t>Nivel de capacitación de empleados</a:t>
                      </a:r>
                      <a:endParaRPr lang="es-UY" sz="20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b="1" kern="1400">
                          <a:latin typeface="Times New Roman"/>
                          <a:ea typeface="Times New Roman"/>
                          <a:cs typeface="Calibri"/>
                        </a:rPr>
                        <a:t>22.6%</a:t>
                      </a:r>
                      <a:endParaRPr lang="es-UY" sz="1800" kern="14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>
                          <a:latin typeface="Times New Roman"/>
                          <a:ea typeface="Times New Roman"/>
                          <a:cs typeface="Calibri"/>
                        </a:rPr>
                        <a:t>7.9%</a:t>
                      </a:r>
                      <a:endParaRPr lang="es-UY" sz="1800" kern="14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10.8%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371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>
                          <a:latin typeface="Times New Roman"/>
                          <a:ea typeface="Times New Roman"/>
                          <a:cs typeface="Calibri"/>
                        </a:rPr>
                        <a:t>Problemas de calidad o escala para satisfacer la demanda</a:t>
                      </a:r>
                      <a:endParaRPr lang="es-UY" sz="1800" kern="14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10.9%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>
                          <a:latin typeface="Times New Roman"/>
                          <a:ea typeface="Times New Roman"/>
                          <a:cs typeface="Calibri"/>
                        </a:rPr>
                        <a:t>6.6%</a:t>
                      </a:r>
                      <a:endParaRPr lang="es-UY" sz="1800" kern="14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7.4%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371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>
                          <a:latin typeface="Times New Roman"/>
                          <a:ea typeface="Times New Roman"/>
                          <a:cs typeface="Calibri"/>
                        </a:rPr>
                        <a:t>Insuficiencia de capital de giro</a:t>
                      </a:r>
                      <a:endParaRPr lang="es-UY" sz="1800" kern="14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14.8%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b="1" kern="1400" dirty="0">
                          <a:latin typeface="Times New Roman"/>
                          <a:ea typeface="Times New Roman"/>
                          <a:cs typeface="Calibri"/>
                        </a:rPr>
                        <a:t>23.6%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b="1" kern="1400" dirty="0">
                          <a:latin typeface="Times New Roman"/>
                          <a:ea typeface="Times New Roman"/>
                          <a:cs typeface="Calibri"/>
                        </a:rPr>
                        <a:t>21.5%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371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No disponer de garantías/colaterales para acceder a crédito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>
                          <a:latin typeface="Times New Roman"/>
                          <a:ea typeface="Times New Roman"/>
                          <a:cs typeface="Calibri"/>
                        </a:rPr>
                        <a:t>7.0%</a:t>
                      </a:r>
                      <a:endParaRPr lang="es-UY" sz="1800" kern="14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17.6%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Y" sz="1800" kern="1400" dirty="0">
                          <a:latin typeface="Times New Roman"/>
                          <a:ea typeface="Times New Roman"/>
                          <a:cs typeface="Calibri"/>
                        </a:rPr>
                        <a:t>16.4%</a:t>
                      </a:r>
                      <a:endParaRPr lang="es-UY" sz="1800" kern="1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4447" marR="444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3295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06287" y="188640"/>
            <a:ext cx="8784976" cy="1584176"/>
          </a:xfrm>
        </p:spPr>
        <p:txBody>
          <a:bodyPr vert="horz">
            <a:normAutofit/>
          </a:bodyPr>
          <a:lstStyle/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s-ES" sz="24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No existen diferencias importantes en la cooperación </a:t>
            </a:r>
            <a:r>
              <a:rPr lang="es-ES" sz="24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interempresarial</a:t>
            </a:r>
            <a:r>
              <a:rPr lang="es-ES" sz="24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por tipo de empresa, </a:t>
            </a:r>
            <a:br>
              <a:rPr lang="es-ES" sz="24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es-ES" sz="24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pero sí en el propósito de la misma (menos profundas en las CT: ninguna coopera en ventas, clientes o trabajo)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058"/>
              </p:ext>
            </p:extLst>
          </p:nvPr>
        </p:nvGraphicFramePr>
        <p:xfrm>
          <a:off x="539552" y="2708921"/>
          <a:ext cx="7776864" cy="1791501"/>
        </p:xfrm>
        <a:graphic>
          <a:graphicData uri="http://schemas.openxmlformats.org/drawingml/2006/table">
            <a:tbl>
              <a:tblPr/>
              <a:tblGrid>
                <a:gridCol w="3931164"/>
                <a:gridCol w="1281900"/>
                <a:gridCol w="1281900"/>
                <a:gridCol w="1281900"/>
              </a:tblGrid>
              <a:tr h="293222">
                <a:tc>
                  <a:txBody>
                    <a:bodyPr/>
                    <a:lstStyle/>
                    <a:p>
                      <a:pPr algn="ctr" fontAlgn="b"/>
                      <a:r>
                        <a:rPr lang="es-UY" sz="2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2000" b="0" i="0" u="none" strike="noStrike" dirty="0">
                          <a:latin typeface="Times New Roman"/>
                        </a:rPr>
                        <a:t>EC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CT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2000" b="0" i="0" u="none" strike="noStrike">
                          <a:latin typeface="Times New Roman"/>
                        </a:rPr>
                        <a:t>CP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22">
                <a:tc>
                  <a:txBody>
                    <a:bodyPr/>
                    <a:lstStyle/>
                    <a:p>
                      <a:pPr algn="l" fontAlgn="b"/>
                      <a:r>
                        <a:rPr lang="es-UY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Compartir información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34%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24263">
                <a:tc>
                  <a:txBody>
                    <a:bodyPr/>
                    <a:lstStyle/>
                    <a:p>
                      <a:pPr algn="l" fontAlgn="b"/>
                      <a:r>
                        <a:rPr lang="es-UY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Servicios empresariales conjuntos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222">
                <a:tc>
                  <a:txBody>
                    <a:bodyPr/>
                    <a:lstStyle/>
                    <a:p>
                      <a:pPr algn="l" fontAlgn="b"/>
                      <a:r>
                        <a:rPr lang="es-UY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Ventas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4263">
                <a:tc>
                  <a:txBody>
                    <a:bodyPr/>
                    <a:lstStyle/>
                    <a:p>
                      <a:pPr algn="l" fontAlgn="b"/>
                      <a:r>
                        <a:rPr lang="es-UY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Compartir clientes o trabajo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1771" name="7 CuadroTexto"/>
          <p:cNvSpPr txBox="1">
            <a:spLocks noChangeArrowheads="1"/>
          </p:cNvSpPr>
          <p:nvPr/>
        </p:nvSpPr>
        <p:spPr bwMode="auto">
          <a:xfrm>
            <a:off x="2006487" y="2132856"/>
            <a:ext cx="518457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UY" sz="2000" b="1" u="none" dirty="0">
                <a:latin typeface="Times New Roman" pitchFamily="18" charset="0"/>
                <a:cs typeface="Times New Roman" pitchFamily="18" charset="0"/>
              </a:rPr>
              <a:t>Principales motivos de la cooperación</a:t>
            </a:r>
          </a:p>
        </p:txBody>
      </p:sp>
      <p:sp>
        <p:nvSpPr>
          <p:cNvPr id="9" name="2 Marcador de contenido"/>
          <p:cNvSpPr>
            <a:spLocks noGrp="1"/>
          </p:cNvSpPr>
          <p:nvPr>
            <p:ph idx="1"/>
          </p:nvPr>
        </p:nvSpPr>
        <p:spPr>
          <a:xfrm>
            <a:off x="611560" y="5157192"/>
            <a:ext cx="8352928" cy="936104"/>
          </a:xfrm>
        </p:spPr>
        <p:txBody>
          <a:bodyPr>
            <a:normAutofit/>
          </a:bodyPr>
          <a:lstStyle/>
          <a:p>
            <a:r>
              <a:rPr lang="es-UY" sz="2400" b="1" dirty="0" smtClean="0">
                <a:latin typeface="Times New Roman" pitchFamily="18" charset="0"/>
                <a:cs typeface="Times New Roman" pitchFamily="18" charset="0"/>
              </a:rPr>
              <a:t>Y son </a:t>
            </a:r>
            <a:r>
              <a:rPr lang="es-UY" sz="2400" b="1" dirty="0">
                <a:latin typeface="Times New Roman" pitchFamily="18" charset="0"/>
                <a:cs typeface="Times New Roman" pitchFamily="18" charset="0"/>
              </a:rPr>
              <a:t>escasos los encadenamientos hacia adelante o hacia </a:t>
            </a:r>
            <a:r>
              <a:rPr lang="es-UY" sz="2400" b="1" dirty="0" smtClean="0">
                <a:latin typeface="Times New Roman" pitchFamily="18" charset="0"/>
                <a:cs typeface="Times New Roman" pitchFamily="18" charset="0"/>
              </a:rPr>
              <a:t>atrás –integración vertical (cliente o proveedor Coop.)- </a:t>
            </a:r>
            <a:endParaRPr lang="es-UY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65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2127655"/>
            <a:ext cx="8929688" cy="3816424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Cooperativas 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de Trabajadores </a:t>
            </a:r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(CTs)  muestran mayor estabilidad relativa del empleo.</a:t>
            </a:r>
          </a:p>
          <a:p>
            <a:pPr>
              <a:spcBef>
                <a:spcPts val="1200"/>
              </a:spcBef>
            </a:pPr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CTs presentan personal más envejecido.</a:t>
            </a:r>
          </a:p>
          <a:p>
            <a:pPr>
              <a:spcBef>
                <a:spcPts val="1200"/>
              </a:spcBef>
            </a:pPr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Remuneración media similar pero diferencias significativas en la estructura: personal gerencial y trabajadores calificados ganan significativamente menos en CTs.</a:t>
            </a:r>
          </a:p>
          <a:p>
            <a:pPr>
              <a:spcBef>
                <a:spcPts val="1200"/>
              </a:spcBef>
            </a:pPr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CTs con menor desigualdad interna de remuneraciones.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642194"/>
          </a:xfrm>
        </p:spPr>
        <p:txBody>
          <a:bodyPr>
            <a:noAutofit/>
          </a:bodyPr>
          <a:lstStyle/>
          <a:p>
            <a:r>
              <a:rPr lang="es-UY" sz="28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Principales características de Cooperativas de Trabajo (CT) a tomar en cuenta en la profundización de políticas de apoyo a emprendimientos productivos autogestionados</a:t>
            </a:r>
          </a:p>
        </p:txBody>
      </p:sp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631"/>
          <a:stretch>
            <a:fillRect/>
          </a:stretch>
        </p:blipFill>
        <p:spPr bwMode="auto">
          <a:xfrm>
            <a:off x="-364326" y="5973288"/>
            <a:ext cx="2200022" cy="873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4373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142875" y="1988840"/>
            <a:ext cx="9001125" cy="417646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Cooperativas 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de Trabajadores 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(CTs) son menos capital intensivas e invierten menos que las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Ecs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Indicios de restricciones en acceso a crédito pero también factores internos podrían limitar la inversión.</a:t>
            </a:r>
          </a:p>
          <a:p>
            <a:pPr>
              <a:spcBef>
                <a:spcPts val="1200"/>
              </a:spcBef>
            </a:pP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CTs sustituyen supervisión vertical por supervisión horizontal.</a:t>
            </a:r>
          </a:p>
          <a:p>
            <a:pPr>
              <a:spcBef>
                <a:spcPts val="1200"/>
              </a:spcBef>
            </a:pP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Integración de redes empresariales más liviana en términos cualitativos.</a:t>
            </a:r>
          </a:p>
          <a:p>
            <a:pPr>
              <a:spcBef>
                <a:spcPts val="1200"/>
              </a:spcBef>
            </a:pP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Inter-cooperación frecuente  pero eslabonamientos verticales son débiles.</a:t>
            </a:r>
          </a:p>
        </p:txBody>
      </p:sp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631"/>
          <a:stretch>
            <a:fillRect/>
          </a:stretch>
        </p:blipFill>
        <p:spPr bwMode="auto">
          <a:xfrm>
            <a:off x="-364326" y="5973288"/>
            <a:ext cx="2200022" cy="873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40960" cy="1570186"/>
          </a:xfrm>
        </p:spPr>
        <p:txBody>
          <a:bodyPr>
            <a:noAutofit/>
          </a:bodyPr>
          <a:lstStyle/>
          <a:p>
            <a:r>
              <a:rPr lang="es-UY" sz="28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Principales características de Cooperativas de Trabajo (CT) a tomar en cuenta en la profundización de políticas de apoyo a emprendimientos productivos autogestionados</a:t>
            </a:r>
          </a:p>
        </p:txBody>
      </p:sp>
    </p:spTree>
    <p:extLst>
      <p:ext uri="{BB962C8B-B14F-4D97-AF65-F5344CB8AC3E}">
        <p14:creationId xmlns:p14="http://schemas.microsoft.com/office/powerpoint/2010/main" val="3943683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2 Marcador de contenido"/>
          <p:cNvSpPr>
            <a:spLocks noGrp="1"/>
          </p:cNvSpPr>
          <p:nvPr>
            <p:ph idx="4294967295"/>
          </p:nvPr>
        </p:nvSpPr>
        <p:spPr>
          <a:xfrm>
            <a:off x="179512" y="1772816"/>
            <a:ext cx="8784976" cy="4320480"/>
          </a:xfrm>
        </p:spPr>
        <p:txBody>
          <a:bodyPr vert="horz">
            <a:normAutofit fontScale="85000" lnSpcReduction="10000"/>
          </a:bodyPr>
          <a:lstStyle/>
          <a:p>
            <a:pPr marL="109728" indent="0">
              <a:buNone/>
            </a:pPr>
            <a:r>
              <a:rPr lang="es-CO" sz="3200" b="1" dirty="0">
                <a:latin typeface="Times New Roman" pitchFamily="18" charset="0"/>
                <a:cs typeface="Times New Roman" pitchFamily="18" charset="0"/>
              </a:rPr>
              <a:t>DEFINICIONES POLÍTICAS DE LA LEY GENERAL DE </a:t>
            </a:r>
            <a:r>
              <a:rPr lang="es-CO" sz="3200" b="1" dirty="0" smtClean="0">
                <a:latin typeface="Times New Roman" pitchFamily="18" charset="0"/>
                <a:cs typeface="Times New Roman" pitchFamily="18" charset="0"/>
              </a:rPr>
              <a:t>COOPERATIVAS</a:t>
            </a:r>
          </a:p>
          <a:p>
            <a:pPr>
              <a:spcBef>
                <a:spcPts val="1200"/>
              </a:spcBef>
            </a:pP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Art</a:t>
            </a:r>
            <a:r>
              <a:rPr lang="es-UY" dirty="0">
                <a:latin typeface="Times New Roman" pitchFamily="18" charset="0"/>
                <a:cs typeface="Times New Roman" pitchFamily="18" charset="0"/>
              </a:rPr>
              <a:t>. 2: Declara a las cooperativas de interés general e instrumentos eficaces para: </a:t>
            </a:r>
          </a:p>
          <a:p>
            <a:pPr lvl="1">
              <a:spcBef>
                <a:spcPts val="1200"/>
              </a:spcBef>
            </a:pPr>
            <a:r>
              <a:rPr lang="es-UY" dirty="0">
                <a:latin typeface="Times New Roman" pitchFamily="18" charset="0"/>
                <a:cs typeface="Times New Roman" pitchFamily="18" charset="0"/>
              </a:rPr>
              <a:t>Contribuir al desarrollo económico y social </a:t>
            </a:r>
          </a:p>
          <a:p>
            <a:pPr lvl="1">
              <a:spcBef>
                <a:spcPts val="1200"/>
              </a:spcBef>
            </a:pPr>
            <a:r>
              <a:rPr lang="es-UY" dirty="0">
                <a:latin typeface="Times New Roman" pitchFamily="18" charset="0"/>
                <a:cs typeface="Times New Roman" pitchFamily="18" charset="0"/>
              </a:rPr>
              <a:t>Fortalecer la democracia</a:t>
            </a:r>
          </a:p>
          <a:p>
            <a:pPr lvl="1">
              <a:spcBef>
                <a:spcPts val="1200"/>
              </a:spcBef>
            </a:pPr>
            <a:r>
              <a:rPr lang="es-UY" dirty="0">
                <a:latin typeface="Times New Roman" pitchFamily="18" charset="0"/>
                <a:cs typeface="Times New Roman" pitchFamily="18" charset="0"/>
              </a:rPr>
              <a:t>La justa distribución de la riqueza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Art</a:t>
            </a:r>
            <a:r>
              <a:rPr lang="es-UY" dirty="0">
                <a:latin typeface="Times New Roman" pitchFamily="18" charset="0"/>
                <a:cs typeface="Times New Roman" pitchFamily="18" charset="0"/>
              </a:rPr>
              <a:t>. 185: Ordena al Estado la PROMOCIÓN de la aprobación de POLÍTICAS PÚBLICAS orientadas al SECTOR COOPERATIVO Y DE LA ECONOMÍA SOCIAL EN GENERAL</a:t>
            </a: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210146"/>
          </a:xfrm>
        </p:spPr>
        <p:txBody>
          <a:bodyPr>
            <a:noAutofit/>
          </a:bodyPr>
          <a:lstStyle/>
          <a:p>
            <a:pPr marL="444500" indent="-444500">
              <a:lnSpc>
                <a:spcPts val="3300"/>
              </a:lnSpc>
            </a:pPr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s-UY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Políticas públicas implementadas en Uruguay conforme un modelo de Economía Social: </a:t>
            </a:r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INSTITUTO NACIONAL DEL COOPERATIVISMO (INACOOP)</a:t>
            </a:r>
            <a:endParaRPr lang="es-UY" sz="2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680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2 Marcador de contenido"/>
          <p:cNvSpPr>
            <a:spLocks noGrp="1"/>
          </p:cNvSpPr>
          <p:nvPr>
            <p:ph idx="4294967295"/>
          </p:nvPr>
        </p:nvSpPr>
        <p:spPr>
          <a:xfrm>
            <a:off x="179512" y="1772816"/>
            <a:ext cx="8784976" cy="4320480"/>
          </a:xfrm>
        </p:spPr>
        <p:txBody>
          <a:bodyPr vert="horz">
            <a:normAutofit/>
          </a:bodyPr>
          <a:lstStyle/>
          <a:p>
            <a:pPr marL="109728" indent="0">
              <a:buNone/>
            </a:pPr>
            <a:r>
              <a:rPr lang="es-CO" b="1" dirty="0">
                <a:latin typeface="Times New Roman" pitchFamily="18" charset="0"/>
                <a:cs typeface="Times New Roman" pitchFamily="18" charset="0"/>
              </a:rPr>
              <a:t>DEFINICIONES POLÍTICAS DE LA LEY GENERAL DE COOPERATIVAS</a:t>
            </a:r>
          </a:p>
          <a:p>
            <a:pPr>
              <a:spcBef>
                <a:spcPts val="1200"/>
              </a:spcBef>
            </a:pP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INACOOP</a:t>
            </a:r>
            <a:r>
              <a:rPr lang="es-UY" dirty="0">
                <a:latin typeface="Times New Roman" pitchFamily="18" charset="0"/>
                <a:cs typeface="Times New Roman" pitchFamily="18" charset="0"/>
              </a:rPr>
              <a:t>: Instrumento de la promoción, el asesoramiento y la ejecución de la política nacional del cooperativismo</a:t>
            </a: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Entre varias atribuciones: </a:t>
            </a:r>
          </a:p>
          <a:p>
            <a:pPr>
              <a:spcBef>
                <a:spcPts val="1200"/>
              </a:spcBef>
            </a:pPr>
            <a:r>
              <a:rPr lang="es-UY" dirty="0">
                <a:latin typeface="Times New Roman" pitchFamily="18" charset="0"/>
                <a:cs typeface="Times New Roman" pitchFamily="18" charset="0"/>
              </a:rPr>
              <a:t>Coordinación y articulación con Organismos Públicos y Sector Privado y Cooperativo</a:t>
            </a: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s-UY" dirty="0">
                <a:latin typeface="Times New Roman" pitchFamily="18" charset="0"/>
                <a:cs typeface="Times New Roman" pitchFamily="18" charset="0"/>
              </a:rPr>
              <a:t>Vínculo con Poder Ejecutivo: </a:t>
            </a:r>
            <a:r>
              <a:rPr lang="es-UY" dirty="0" smtClean="0">
                <a:latin typeface="Times New Roman" pitchFamily="18" charset="0"/>
                <a:cs typeface="Times New Roman" pitchFamily="18" charset="0"/>
              </a:rPr>
              <a:t>Ministerio de Trabajo</a:t>
            </a:r>
            <a:endParaRPr lang="es-UY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s-UY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210146"/>
          </a:xfrm>
        </p:spPr>
        <p:txBody>
          <a:bodyPr>
            <a:noAutofit/>
          </a:bodyPr>
          <a:lstStyle/>
          <a:p>
            <a:pPr marL="444500" indent="-444500"/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s-UY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Políticas públicas implementadas en Uruguay conforme un modelo de Economía Social: </a:t>
            </a:r>
            <a:r>
              <a:rPr lang="es-UY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INSTITUTO NACIONAL DEL COOPERATIVISMO (INACOOP)</a:t>
            </a:r>
            <a:endParaRPr lang="es-UY" sz="2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0893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</TotalTime>
  <Words>1311</Words>
  <Application>Microsoft Macintosh PowerPoint</Application>
  <PresentationFormat>Presentación en pantalla (4:3)</PresentationFormat>
  <Paragraphs>178</Paragraphs>
  <Slides>16</Slides>
  <Notes>11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8" baseType="lpstr">
      <vt:lpstr>Concurrencia</vt:lpstr>
      <vt:lpstr>Gráfico</vt:lpstr>
      <vt:lpstr>CT presentan mayores tasas de nacimiento y menor tasas de mortalidad que empresas convencionales (EC)(o similar si excluimos microempresas). Sobrevivencia: riesgo de disolución de cooperativas es 25% menor al de empresas convencionales.</vt:lpstr>
      <vt:lpstr>Presentación de PowerPoint</vt:lpstr>
      <vt:lpstr>Presentación de PowerPoint</vt:lpstr>
      <vt:lpstr>Problemas de acceso al crédito, insuficiencia de capital y disponibilidad de garantías tienen incidencia mayor en CTs</vt:lpstr>
      <vt:lpstr>No existen diferencias importantes en la cooperación interempresarial por tipo de empresa,  pero sí en el propósito de la misma (menos profundas en las CT: ninguna coopera en ventas, clientes o trabajo)</vt:lpstr>
      <vt:lpstr>Principales características de Cooperativas de Trabajo (CT) a tomar en cuenta en la profundización de políticas de apoyo a emprendimientos productivos autogestionados</vt:lpstr>
      <vt:lpstr>Principales características de Cooperativas de Trabajo (CT) a tomar en cuenta en la profundización de políticas de apoyo a emprendimientos productivos autogestionados</vt:lpstr>
      <vt:lpstr>II. Políticas públicas implementadas en Uruguay conforme un modelo de Economía Social: INSTITUTO NACIONAL DEL COOPERATIVISMO (INACOOP)</vt:lpstr>
      <vt:lpstr>II. Políticas públicas implementadas en Uruguay conforme un modelo de Economía Social: INSTITUTO NACIONAL DEL COOPERATIVISMO (INACOOP)</vt:lpstr>
      <vt:lpstr>II. Políticas públicas. Herramientas financieras del INACOOP</vt:lpstr>
      <vt:lpstr>II. Políticas públicas. Herramientas financieras del     INACOOP</vt:lpstr>
      <vt:lpstr>II. Políticas públicas. Financiamiento de Herramientas financieras del INACOOP</vt:lpstr>
      <vt:lpstr>II. Políticas públicas. Fortalecimiento  del INACOOP</vt:lpstr>
      <vt:lpstr>II. Políticas públicas implementadas en Uruguay conforme un modelo de Economía Social: FONDO PARA EL DESARROLLO (FONDES)</vt:lpstr>
      <vt:lpstr>II. Políticas públicas. FONDO PARA EL DESARROLLO (FONDES)</vt:lpstr>
      <vt:lpstr>II. Políticas públicas implementadas en Uruguay conforme un modelo de Economía Social:  cooperativas sociales para inclusión social de población más vulnerable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Mjgonzalez</dc:creator>
  <cp:lastModifiedBy>Olivia Gaxiola</cp:lastModifiedBy>
  <cp:revision>66</cp:revision>
  <dcterms:created xsi:type="dcterms:W3CDTF">2013-12-03T13:53:47Z</dcterms:created>
  <dcterms:modified xsi:type="dcterms:W3CDTF">2013-12-04T02:31:30Z</dcterms:modified>
</cp:coreProperties>
</file>